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2" r:id="rId4"/>
    <p:sldId id="271" r:id="rId5"/>
    <p:sldId id="260" r:id="rId6"/>
    <p:sldId id="261" r:id="rId7"/>
    <p:sldId id="263" r:id="rId8"/>
    <p:sldId id="264" r:id="rId9"/>
    <p:sldId id="265" r:id="rId10"/>
    <p:sldId id="267" r:id="rId11"/>
    <p:sldId id="270" r:id="rId12"/>
    <p:sldId id="272" r:id="rId13"/>
    <p:sldId id="269" r:id="rId14"/>
    <p:sldId id="27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s, Andreas (ISPM)" initials="HA(" lastIdx="5" clrIdx="0">
    <p:extLst>
      <p:ext uri="{19B8F6BF-5375-455C-9EA6-DF929625EA0E}">
        <p15:presenceInfo xmlns:p15="http://schemas.microsoft.com/office/powerpoint/2012/main" userId="S-1-5-21-1442852101-4018948630-3783845812-95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03B"/>
    <a:srgbClr val="5DA9DD"/>
    <a:srgbClr val="4267B2"/>
    <a:srgbClr val="FEF3D4"/>
    <a:srgbClr val="F8E08E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3" autoAdjust="0"/>
    <p:restoredTop sz="70814" autoAdjust="0"/>
  </p:normalViewPr>
  <p:slideViewPr>
    <p:cSldViewPr snapToGrid="0" snapToObjects="1">
      <p:cViewPr varScale="1">
        <p:scale>
          <a:sx n="53" d="100"/>
          <a:sy n="53" d="100"/>
        </p:scale>
        <p:origin x="15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5870-DEBC-4965-A05E-8EE7896C12C7}" type="datetimeFigureOut">
              <a:rPr lang="de-CH" smtClean="0"/>
              <a:t>22.07.2019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69AF-8275-4EFC-80D8-67172C103C7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190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73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034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850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5664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18723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4841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4097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924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05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8912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7203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737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456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69AF-8275-4EFC-80D8-67172C103C7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543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Comorbidity: mental disorders by substance use status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13398"/>
              </p:ext>
            </p:extLst>
          </p:nvPr>
        </p:nvGraphicFramePr>
        <p:xfrm>
          <a:off x="609600" y="1349378"/>
          <a:ext cx="10132612" cy="42314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978303">
                  <a:extLst>
                    <a:ext uri="{9D8B030D-6E8A-4147-A177-3AD203B41FA5}">
                      <a16:colId xmlns:a16="http://schemas.microsoft.com/office/drawing/2014/main" val="115872368"/>
                    </a:ext>
                  </a:extLst>
                </a:gridCol>
                <a:gridCol w="3379304">
                  <a:extLst>
                    <a:ext uri="{9D8B030D-6E8A-4147-A177-3AD203B41FA5}">
                      <a16:colId xmlns:a16="http://schemas.microsoft.com/office/drawing/2014/main" val="2921176071"/>
                    </a:ext>
                  </a:extLst>
                </a:gridCol>
                <a:gridCol w="2775005">
                  <a:extLst>
                    <a:ext uri="{9D8B030D-6E8A-4147-A177-3AD203B41FA5}">
                      <a16:colId xmlns:a16="http://schemas.microsoft.com/office/drawing/2014/main" val="2432911583"/>
                    </a:ext>
                  </a:extLst>
                </a:gridCol>
              </a:tblGrid>
              <a:tr h="1305332">
                <a:tc>
                  <a:txBody>
                    <a:bodyPr/>
                    <a:lstStyle/>
                    <a:p>
                      <a:endParaRPr lang="en-US" sz="2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600" noProof="0" dirty="0" smtClean="0"/>
                        <a:t>Screened positive for substance</a:t>
                      </a:r>
                      <a:r>
                        <a:rPr lang="en-US" sz="2600" baseline="0" noProof="0" dirty="0" smtClean="0"/>
                        <a:t> use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Screened negative for substance use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n=1,224</a:t>
                      </a:r>
                      <a:endParaRPr lang="en-US" sz="2600" b="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0" noProof="0" dirty="0" smtClean="0"/>
                        <a:t>Positive</a:t>
                      </a:r>
                      <a:r>
                        <a:rPr lang="en-US" sz="2600" b="0" baseline="0" noProof="0" dirty="0" smtClean="0"/>
                        <a:t> full screening, n (%)</a:t>
                      </a:r>
                      <a:endParaRPr lang="en-US" sz="2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5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noProof="0" dirty="0" smtClean="0"/>
                        <a:t>   Depression (PHQ-9 </a:t>
                      </a:r>
                      <a:r>
                        <a:rPr lang="en-US" sz="2600" b="0" baseline="0" noProof="0" dirty="0" smtClean="0"/>
                        <a:t>≥10) </a:t>
                      </a:r>
                      <a:endParaRPr lang="en-US" sz="2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(35.7%)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 (4.1%)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0756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baseline="0" noProof="0" dirty="0" smtClean="0"/>
                        <a:t>   Anxiety (GAD-7 ≥10) </a:t>
                      </a:r>
                      <a:endParaRPr lang="en-US" sz="2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(30.8%) 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 </a:t>
                      </a:r>
                      <a:r>
                        <a:rPr lang="de-CH" sz="2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2.4%)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11410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noProof="0" dirty="0" smtClean="0"/>
                        <a:t>   Trauma (PC-PTSD </a:t>
                      </a:r>
                      <a:r>
                        <a:rPr lang="en-US" sz="2600" b="0" baseline="0" noProof="0" dirty="0" smtClean="0"/>
                        <a:t>≥3</a:t>
                      </a:r>
                      <a:r>
                        <a:rPr lang="en-US" sz="2600" b="0" noProof="0" dirty="0" smtClean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(38.5%)</a:t>
                      </a:r>
                      <a:endParaRPr lang="de-CH" sz="2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(2.8%)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13511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noProof="0" dirty="0" smtClean="0"/>
                        <a:t>   Suicidal</a:t>
                      </a:r>
                      <a:r>
                        <a:rPr lang="en-US" sz="2600" b="0" baseline="0" noProof="0" dirty="0" smtClean="0"/>
                        <a:t> ideations </a:t>
                      </a:r>
                      <a:endParaRPr lang="en-US" sz="2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(50.0%)</a:t>
                      </a:r>
                      <a:endParaRPr lang="de-CH" sz="2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 (2.6%)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871193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0" noProof="0" dirty="0" smtClean="0"/>
                        <a:t>   Any</a:t>
                      </a:r>
                      <a:r>
                        <a:rPr lang="en-US" sz="2600" b="0" baseline="0" noProof="0" dirty="0" smtClean="0"/>
                        <a:t> mental disorder </a:t>
                      </a:r>
                      <a:endParaRPr lang="en-US" sz="26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(57.1%)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 (7.8%)</a:t>
                      </a:r>
                      <a:endParaRPr lang="de-CH" sz="2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91764806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66080" y="3076024"/>
            <a:ext cx="1490133" cy="2504766"/>
          </a:xfrm>
          <a:prstGeom prst="rect">
            <a:avLst/>
          </a:prstGeom>
          <a:noFill/>
          <a:ln w="57150">
            <a:solidFill>
              <a:srgbClr val="E8303B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5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400" dirty="0" smtClean="0"/>
              <a:t>Associations between substance use and </a:t>
            </a:r>
            <a:r>
              <a:rPr lang="en-GB" sz="3400" dirty="0" err="1" smtClean="0"/>
              <a:t>virologic</a:t>
            </a:r>
            <a:r>
              <a:rPr lang="en-GB" sz="3400" dirty="0" smtClean="0"/>
              <a:t> failure</a:t>
            </a:r>
            <a:endParaRPr lang="en-US" sz="34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53773"/>
              </p:ext>
            </p:extLst>
          </p:nvPr>
        </p:nvGraphicFramePr>
        <p:xfrm>
          <a:off x="1096748" y="1635128"/>
          <a:ext cx="10161802" cy="29114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113552">
                  <a:extLst>
                    <a:ext uri="{9D8B030D-6E8A-4147-A177-3AD203B41FA5}">
                      <a16:colId xmlns:a16="http://schemas.microsoft.com/office/drawing/2014/main" val="115872368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88831484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962245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noProof="0" dirty="0" smtClean="0"/>
                        <a:t>OR (95% CI)</a:t>
                      </a:r>
                      <a:endParaRPr lang="en-US" sz="2400" b="0" noProof="0" dirty="0" smtClean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 Africa and Zimbabwe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noProof="0" dirty="0" smtClean="0"/>
                        <a:t>OR (95% CI)</a:t>
                      </a:r>
                      <a:endParaRPr lang="en-US" sz="2400" b="0" noProof="0" dirty="0" smtClean="0"/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4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noProof="0" dirty="0" err="1" smtClean="0"/>
                        <a:t>Univariable</a:t>
                      </a:r>
                      <a:r>
                        <a:rPr lang="en-US" sz="2400" b="0" noProof="0" dirty="0" smtClean="0"/>
                        <a:t> model</a:t>
                      </a:r>
                      <a:endParaRPr lang="en-US" sz="2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/>
                        <a:t>9.23 (2.56-33.23)</a:t>
                      </a:r>
                      <a:endParaRPr lang="de-C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/>
                        <a:t>4.23 (1.45-12.34)</a:t>
                      </a:r>
                      <a:endParaRPr lang="de-C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5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 smtClean="0"/>
                        <a:t>Adjusted</a:t>
                      </a:r>
                      <a:r>
                        <a:rPr lang="en-US" sz="2400" b="0" baseline="0" noProof="0" dirty="0" smtClean="0"/>
                        <a:t> for age, and years on ART</a:t>
                      </a:r>
                      <a:endParaRPr lang="en-US" sz="2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noProof="0" dirty="0" smtClean="0"/>
                        <a:t>7.27 (1.92-27.49)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/>
                        <a:t>3.15 (1.06-9.38)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60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noProof="0" dirty="0" smtClean="0"/>
                        <a:t>Adjusted</a:t>
                      </a:r>
                      <a:r>
                        <a:rPr lang="en-US" sz="2400" b="0" baseline="0" noProof="0" dirty="0" smtClean="0"/>
                        <a:t> for age, years on ART, depression, anxiety, and trauma</a:t>
                      </a:r>
                      <a:endParaRPr lang="en-US" sz="2400" b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noProof="0" dirty="0" smtClean="0"/>
                        <a:t>6.18 (1.63-23.38)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2.96 (0.95-9.23)</a:t>
                      </a:r>
                      <a:endParaRPr lang="de-CH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211410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Adjusted hazards ratios comparing </a:t>
            </a:r>
            <a:r>
              <a:rPr lang="en-US" sz="3300" dirty="0" err="1" smtClean="0"/>
              <a:t>virologic</a:t>
            </a:r>
            <a:r>
              <a:rPr lang="en-US" sz="3300" dirty="0" smtClean="0"/>
              <a:t> failure between </a:t>
            </a:r>
            <a:r>
              <a:rPr lang="en-US" sz="3300" dirty="0"/>
              <a:t>adults with and without substance use disorder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59517" y="2296547"/>
            <a:ext cx="6154772" cy="2051874"/>
            <a:chOff x="3387206" y="2635303"/>
            <a:chExt cx="4827643" cy="1309113"/>
          </a:xfrm>
        </p:grpSpPr>
        <p:pic>
          <p:nvPicPr>
            <p:cNvPr id="10" name="Pictur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" t="39501" r="51675" b="53515"/>
            <a:stretch/>
          </p:blipFill>
          <p:spPr bwMode="auto">
            <a:xfrm>
              <a:off x="3387208" y="3266152"/>
              <a:ext cx="4827641" cy="678264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" t="22781" r="51675" b="70598"/>
            <a:stretch/>
          </p:blipFill>
          <p:spPr bwMode="auto">
            <a:xfrm>
              <a:off x="3387206" y="2635303"/>
              <a:ext cx="4827641" cy="643095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2118902" y="2455079"/>
            <a:ext cx="21692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Virologic</a:t>
            </a:r>
            <a:r>
              <a:rPr lang="en-US" sz="2400" dirty="0" smtClean="0"/>
              <a:t> failure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2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Summary &amp; conclusion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50480" y="1434847"/>
            <a:ext cx="1069104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Few adolescents on ART screened positive for substance use disorders</a:t>
            </a:r>
          </a:p>
          <a:p>
            <a:r>
              <a:rPr lang="en-US" dirty="0" smtClean="0"/>
              <a:t>Our study likely underestimates the true prevalence of substance use  due to underreporting</a:t>
            </a:r>
          </a:p>
          <a:p>
            <a:r>
              <a:rPr lang="en-US" dirty="0" smtClean="0"/>
              <a:t>The majority of adolescents with substance use disorder had one or more comorbid mental disorders</a:t>
            </a:r>
          </a:p>
          <a:p>
            <a:r>
              <a:rPr lang="en-US" dirty="0" smtClean="0"/>
              <a:t>Positive screening for substance use was a strong and independent risk factor for </a:t>
            </a:r>
            <a:r>
              <a:rPr lang="en-US" dirty="0" err="1" smtClean="0"/>
              <a:t>virologic</a:t>
            </a:r>
            <a:r>
              <a:rPr lang="en-US" dirty="0" smtClean="0"/>
              <a:t> failure of ART</a:t>
            </a:r>
          </a:p>
          <a:p>
            <a:r>
              <a:rPr lang="en-US" dirty="0" smtClean="0"/>
              <a:t>Routine screening for and </a:t>
            </a:r>
            <a:r>
              <a:rPr lang="en-US" dirty="0"/>
              <a:t>pro-active management of mental </a:t>
            </a:r>
            <a:r>
              <a:rPr lang="en-US" dirty="0" smtClean="0"/>
              <a:t>health and substance use </a:t>
            </a:r>
            <a:r>
              <a:rPr lang="en-US" dirty="0"/>
              <a:t>problems may be critical for ensuring better </a:t>
            </a:r>
            <a:r>
              <a:rPr lang="en-US" dirty="0" smtClean="0"/>
              <a:t>health among </a:t>
            </a:r>
            <a:r>
              <a:rPr lang="en-US" dirty="0"/>
              <a:t>adolescents living with HIV in Southern </a:t>
            </a:r>
            <a:r>
              <a:rPr lang="en-US" dirty="0" smtClean="0"/>
              <a:t>Africa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54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Patients and staff at </a:t>
            </a:r>
            <a:r>
              <a:rPr lang="en-US" sz="2400" dirty="0" err="1" smtClean="0"/>
              <a:t>Rahima</a:t>
            </a:r>
            <a:r>
              <a:rPr lang="en-US" sz="2400" dirty="0" smtClean="0"/>
              <a:t> </a:t>
            </a:r>
            <a:r>
              <a:rPr lang="en-US" sz="2400" dirty="0" err="1" smtClean="0"/>
              <a:t>Moosa</a:t>
            </a:r>
            <a:r>
              <a:rPr lang="en-US" sz="2400" dirty="0" smtClean="0"/>
              <a:t> and Newlands Clinic</a:t>
            </a:r>
          </a:p>
          <a:p>
            <a:r>
              <a:rPr lang="en-US" sz="2400" dirty="0" smtClean="0"/>
              <a:t>Co-authors</a:t>
            </a:r>
            <a:r>
              <a:rPr lang="en-US" sz="2400" dirty="0"/>
              <a:t>: </a:t>
            </a:r>
            <a:r>
              <a:rPr lang="en-US" sz="2400" dirty="0" smtClean="0"/>
              <a:t>Karl </a:t>
            </a:r>
            <a:r>
              <a:rPr lang="en-US" sz="2400" dirty="0" err="1" smtClean="0"/>
              <a:t>Technau</a:t>
            </a:r>
            <a:r>
              <a:rPr lang="en-US" sz="2400" dirty="0" smtClean="0"/>
              <a:t>, </a:t>
            </a:r>
            <a:r>
              <a:rPr lang="en-US" sz="2400" dirty="0" err="1"/>
              <a:t>Mpho</a:t>
            </a:r>
            <a:r>
              <a:rPr lang="en-US" sz="2400" dirty="0"/>
              <a:t> </a:t>
            </a:r>
            <a:r>
              <a:rPr lang="en-US" sz="2400" dirty="0" err="1"/>
              <a:t>Tlali</a:t>
            </a:r>
            <a:r>
              <a:rPr lang="en-US" sz="2400" dirty="0"/>
              <a:t>, </a:t>
            </a:r>
            <a:r>
              <a:rPr lang="en-US" sz="2400" dirty="0" smtClean="0"/>
              <a:t>Bahati Kasimonje, </a:t>
            </a:r>
            <a:r>
              <a:rPr lang="en-US" sz="2400" dirty="0" err="1"/>
              <a:t>Shenaaz</a:t>
            </a:r>
            <a:r>
              <a:rPr lang="en-US" sz="2400" dirty="0"/>
              <a:t> </a:t>
            </a:r>
            <a:r>
              <a:rPr lang="en-US" sz="2400" dirty="0" err="1"/>
              <a:t>Pahad</a:t>
            </a:r>
            <a:r>
              <a:rPr lang="en-US" sz="2400" dirty="0"/>
              <a:t>, </a:t>
            </a:r>
            <a:r>
              <a:rPr lang="en-US" sz="2400" dirty="0" smtClean="0"/>
              <a:t>Kate Braithwaite, </a:t>
            </a:r>
            <a:r>
              <a:rPr lang="en-US" sz="2400" dirty="0" err="1"/>
              <a:t>Mampho</a:t>
            </a:r>
            <a:r>
              <a:rPr lang="en-US" sz="2400" dirty="0"/>
              <a:t> </a:t>
            </a:r>
            <a:r>
              <a:rPr lang="en-US" sz="2400" dirty="0" err="1" smtClean="0"/>
              <a:t>Madzivhandila</a:t>
            </a:r>
            <a:r>
              <a:rPr lang="en-US" sz="2400" dirty="0" smtClean="0"/>
              <a:t>, </a:t>
            </a:r>
            <a:r>
              <a:rPr lang="en-US" sz="2400" dirty="0"/>
              <a:t>Gillian </a:t>
            </a:r>
            <a:r>
              <a:rPr lang="en-US" sz="2400" dirty="0" err="1" smtClean="0"/>
              <a:t>Sorour</a:t>
            </a:r>
            <a:r>
              <a:rPr lang="en-US" sz="2400" dirty="0" smtClean="0"/>
              <a:t>, </a:t>
            </a:r>
            <a:r>
              <a:rPr lang="en-US" sz="2400" dirty="0"/>
              <a:t>Shobna </a:t>
            </a:r>
            <a:r>
              <a:rPr lang="en-US" sz="2400" dirty="0" err="1" smtClean="0"/>
              <a:t>Sawry</a:t>
            </a:r>
            <a:r>
              <a:rPr lang="en-US" sz="2400" dirty="0" smtClean="0"/>
              <a:t>, Cleophas Chimbetete, </a:t>
            </a:r>
            <a:r>
              <a:rPr lang="en-US" sz="2400" dirty="0"/>
              <a:t>Mary-Ann </a:t>
            </a:r>
            <a:r>
              <a:rPr lang="en-US" sz="2400" dirty="0" smtClean="0"/>
              <a:t>Davies, </a:t>
            </a:r>
            <a:r>
              <a:rPr lang="en-US" sz="2400" dirty="0"/>
              <a:t>Matthias </a:t>
            </a:r>
            <a:r>
              <a:rPr lang="en-US" sz="2400" dirty="0" smtClean="0"/>
              <a:t>Egger</a:t>
            </a:r>
          </a:p>
          <a:p>
            <a:r>
              <a:rPr lang="en-US" sz="2400" dirty="0" err="1" smtClean="0"/>
              <a:t>IeDEA</a:t>
            </a:r>
            <a:r>
              <a:rPr lang="en-US" sz="2400" dirty="0" smtClean="0"/>
              <a:t> Southern African collaboration</a:t>
            </a:r>
          </a:p>
          <a:p>
            <a:r>
              <a:rPr lang="en-US" sz="2400" dirty="0" smtClean="0"/>
              <a:t>Funding</a:t>
            </a:r>
            <a:r>
              <a:rPr lang="en-US" sz="2400" dirty="0"/>
              <a:t>: </a:t>
            </a:r>
            <a:r>
              <a:rPr lang="en-US" sz="2400" dirty="0" smtClean="0"/>
              <a:t>National Institute of Health (NIH), Swiss National Science Foundation (SNF)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6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Screening for mental and substance use disorders among adolescents on ART in Southern Africa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3326"/>
            <a:ext cx="8534400" cy="543143"/>
          </a:xfrm>
        </p:spPr>
        <p:txBody>
          <a:bodyPr>
            <a:normAutofit/>
          </a:bodyPr>
          <a:lstStyle/>
          <a:p>
            <a:r>
              <a:rPr lang="en-US" dirty="0" smtClean="0"/>
              <a:t>Andreas D. Haas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579" y="4429343"/>
            <a:ext cx="1598842" cy="15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1060616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Mental and substance use disorders (MSD) are common among HIV-positive people and may negatively affect HIV treatment outcomes</a:t>
            </a:r>
          </a:p>
          <a:p>
            <a:r>
              <a:rPr lang="en-US" dirty="0" smtClean="0"/>
              <a:t>Routines screening for MSD is often not implemented in HIV programs in sub-Saharan Africa and many </a:t>
            </a:r>
            <a:r>
              <a:rPr lang="en-US" dirty="0"/>
              <a:t>people with </a:t>
            </a:r>
            <a:r>
              <a:rPr lang="en-US" dirty="0" smtClean="0"/>
              <a:t>MSD remain </a:t>
            </a:r>
            <a:r>
              <a:rPr lang="en-US" dirty="0"/>
              <a:t>undiagnosed and do not receive adequate </a:t>
            </a:r>
            <a:r>
              <a:rPr lang="en-US" dirty="0" smtClean="0"/>
              <a:t>treatment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1692" y="5367180"/>
            <a:ext cx="2400300" cy="19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38" dirty="0">
                <a:solidFill>
                  <a:schemeClr val="bg1"/>
                </a:solidFill>
              </a:rPr>
              <a:t>Photo credit: </a:t>
            </a:r>
            <a:r>
              <a:rPr lang="en-US" sz="638" dirty="0" smtClean="0">
                <a:solidFill>
                  <a:schemeClr val="bg1"/>
                </a:solidFill>
              </a:rPr>
              <a:t>Newlands Clinic</a:t>
            </a:r>
            <a:endParaRPr lang="en-US" sz="63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Objectives 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944513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Prevalence of positive screening for substance use </a:t>
            </a:r>
            <a:r>
              <a:rPr lang="en-US" dirty="0"/>
              <a:t>and </a:t>
            </a:r>
            <a:r>
              <a:rPr lang="en-US" dirty="0" smtClean="0"/>
              <a:t>comorbid mental </a:t>
            </a:r>
            <a:r>
              <a:rPr lang="en-US" dirty="0"/>
              <a:t>disorders </a:t>
            </a:r>
            <a:r>
              <a:rPr lang="en-US" dirty="0" smtClean="0"/>
              <a:t>among adolescents on ART </a:t>
            </a:r>
          </a:p>
          <a:p>
            <a:r>
              <a:rPr lang="en-US" dirty="0"/>
              <a:t>Associations between substance </a:t>
            </a:r>
            <a:r>
              <a:rPr lang="en-US" dirty="0" smtClean="0"/>
              <a:t>use </a:t>
            </a:r>
            <a:r>
              <a:rPr lang="en-US" dirty="0"/>
              <a:t>and </a:t>
            </a:r>
            <a:r>
              <a:rPr lang="en-US" dirty="0" err="1"/>
              <a:t>virologic</a:t>
            </a:r>
            <a:r>
              <a:rPr lang="en-US" dirty="0"/>
              <a:t> failure of ART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875" t="44286" r="70804" b="6572"/>
          <a:stretch/>
        </p:blipFill>
        <p:spPr>
          <a:xfrm>
            <a:off x="6825951" y="1918447"/>
            <a:ext cx="5491555" cy="3086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1692" y="5367180"/>
            <a:ext cx="2400300" cy="19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38" dirty="0">
                <a:solidFill>
                  <a:schemeClr val="bg1"/>
                </a:solidFill>
              </a:rPr>
              <a:t>Photo credit: </a:t>
            </a:r>
            <a:r>
              <a:rPr lang="en-US" sz="638" dirty="0" smtClean="0">
                <a:solidFill>
                  <a:schemeClr val="bg1"/>
                </a:solidFill>
              </a:rPr>
              <a:t>Newlands Clinic</a:t>
            </a:r>
            <a:endParaRPr lang="en-US" sz="638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53" y="29414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Implementation </a:t>
            </a:r>
            <a:r>
              <a:rPr lang="en-GB" dirty="0" smtClean="0"/>
              <a:t>of routine screening for MSD in </a:t>
            </a:r>
            <a:r>
              <a:rPr lang="en-GB" dirty="0"/>
              <a:t>two large </a:t>
            </a:r>
            <a:r>
              <a:rPr lang="en-GB" dirty="0" smtClean="0"/>
              <a:t>adolescent </a:t>
            </a:r>
            <a:r>
              <a:rPr lang="en-GB" dirty="0"/>
              <a:t>ART clinics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560" y="1827973"/>
            <a:ext cx="1010550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Rahima</a:t>
            </a:r>
            <a:r>
              <a:rPr lang="en-US" dirty="0" smtClean="0"/>
              <a:t> </a:t>
            </a:r>
            <a:r>
              <a:rPr lang="en-US" dirty="0" err="1"/>
              <a:t>Moosa</a:t>
            </a:r>
            <a:r>
              <a:rPr lang="en-US" dirty="0"/>
              <a:t> Mother and Child </a:t>
            </a:r>
            <a:r>
              <a:rPr lang="en-US" dirty="0" smtClean="0"/>
              <a:t>Hospital, Johannesburg</a:t>
            </a:r>
          </a:p>
          <a:p>
            <a:pPr lvl="1"/>
            <a:r>
              <a:rPr lang="en-US" dirty="0"/>
              <a:t>Public hospital </a:t>
            </a:r>
            <a:r>
              <a:rPr lang="en-US" dirty="0" smtClean="0"/>
              <a:t>providing </a:t>
            </a:r>
            <a:r>
              <a:rPr lang="en-US" dirty="0"/>
              <a:t>care specifically for women and </a:t>
            </a:r>
            <a:r>
              <a:rPr lang="en-US" dirty="0" smtClean="0"/>
              <a:t>children </a:t>
            </a:r>
          </a:p>
          <a:p>
            <a:pPr lvl="1"/>
            <a:r>
              <a:rPr lang="en-US" dirty="0" smtClean="0"/>
              <a:t>1,200 adolescents in HIV care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Newlands Clinic, Harare</a:t>
            </a:r>
          </a:p>
          <a:p>
            <a:pPr lvl="1"/>
            <a:r>
              <a:rPr lang="en-US" dirty="0" smtClean="0"/>
              <a:t>NGO clinic providing comprehensive health care </a:t>
            </a:r>
          </a:p>
          <a:p>
            <a:pPr lvl="1"/>
            <a:r>
              <a:rPr lang="en-US" dirty="0" smtClean="0"/>
              <a:t>900 </a:t>
            </a:r>
            <a:r>
              <a:rPr lang="en-US" dirty="0"/>
              <a:t>adolescents </a:t>
            </a:r>
            <a:r>
              <a:rPr lang="en-US" dirty="0" smtClean="0"/>
              <a:t>in </a:t>
            </a:r>
            <a:r>
              <a:rPr lang="en-US" dirty="0"/>
              <a:t>HIV care </a:t>
            </a:r>
            <a:endParaRPr lang="en-US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Rectangle 4"/>
          <p:cNvSpPr/>
          <p:nvPr/>
        </p:nvSpPr>
        <p:spPr>
          <a:xfrm>
            <a:off x="7260226" y="5571223"/>
            <a:ext cx="2400300" cy="19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38" dirty="0">
                <a:solidFill>
                  <a:schemeClr val="bg1"/>
                </a:solidFill>
              </a:rPr>
              <a:t>Photo credit: </a:t>
            </a:r>
            <a:r>
              <a:rPr lang="en-US" sz="638" dirty="0" smtClean="0">
                <a:solidFill>
                  <a:schemeClr val="bg1"/>
                </a:solidFill>
              </a:rPr>
              <a:t>Newlands Clinic</a:t>
            </a:r>
            <a:endParaRPr lang="en-US" sz="638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h3612\AppData\Local\Microsoft\Windows\INetCache\Content.MSO\A33C37.t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46" y="4638112"/>
            <a:ext cx="1205214" cy="79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3" y="2195856"/>
            <a:ext cx="1003884" cy="10310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23" y="3118292"/>
            <a:ext cx="1598842" cy="15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Screening model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63863" y="1501275"/>
            <a:ext cx="5115611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Pre-screening:</a:t>
            </a:r>
          </a:p>
          <a:p>
            <a:r>
              <a:rPr lang="en-US" sz="3200" dirty="0" smtClean="0"/>
              <a:t>Depression </a:t>
            </a:r>
          </a:p>
          <a:p>
            <a:r>
              <a:rPr lang="en-US" sz="3200" dirty="0" smtClean="0"/>
              <a:t>Anxiety </a:t>
            </a:r>
          </a:p>
          <a:p>
            <a:r>
              <a:rPr lang="de-CH" sz="3200" dirty="0" smtClean="0"/>
              <a:t>Trauma </a:t>
            </a:r>
          </a:p>
          <a:p>
            <a:r>
              <a:rPr lang="en-US" sz="3200" dirty="0">
                <a:solidFill>
                  <a:srgbClr val="E8303B"/>
                </a:solidFill>
              </a:rPr>
              <a:t>Substance use</a:t>
            </a:r>
          </a:p>
          <a:p>
            <a:pPr lvl="1"/>
            <a:r>
              <a:rPr lang="en-US" sz="2800" dirty="0" smtClean="0">
                <a:solidFill>
                  <a:srgbClr val="E8303B"/>
                </a:solidFill>
              </a:rPr>
              <a:t>Do you drink alcohol or take drugs?  </a:t>
            </a:r>
          </a:p>
          <a:p>
            <a:endParaRPr lang="en-US" sz="3200" dirty="0"/>
          </a:p>
          <a:p>
            <a:pPr marL="0" indent="0">
              <a:buNone/>
            </a:pPr>
            <a:endParaRPr lang="de-CH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767976" y="1501275"/>
            <a:ext cx="538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Full </a:t>
            </a:r>
            <a:r>
              <a:rPr lang="en-US" sz="3200" dirty="0" smtClean="0"/>
              <a:t>screening:</a:t>
            </a:r>
            <a:endParaRPr lang="en-US" sz="3200" dirty="0"/>
          </a:p>
          <a:p>
            <a:r>
              <a:rPr lang="de-CH" sz="3200" dirty="0" smtClean="0"/>
              <a:t>PHQ-9</a:t>
            </a:r>
          </a:p>
          <a:p>
            <a:r>
              <a:rPr lang="de-CH" sz="3200" dirty="0" smtClean="0"/>
              <a:t>GAD-7</a:t>
            </a:r>
          </a:p>
          <a:p>
            <a:r>
              <a:rPr lang="de-CH" sz="3200" dirty="0" smtClean="0"/>
              <a:t>PC-PTSD</a:t>
            </a:r>
          </a:p>
          <a:p>
            <a:r>
              <a:rPr lang="de-CH" sz="3200" dirty="0" smtClean="0">
                <a:solidFill>
                  <a:srgbClr val="E8303B"/>
                </a:solidFill>
              </a:rPr>
              <a:t>CAGE-AID</a:t>
            </a:r>
          </a:p>
          <a:p>
            <a:pPr marL="457200" lvl="1" indent="0">
              <a:buNone/>
            </a:pPr>
            <a:r>
              <a:rPr lang="de-CH" sz="2800" dirty="0" smtClean="0"/>
              <a:t> </a:t>
            </a:r>
            <a:endParaRPr lang="de-CH" sz="2800" dirty="0"/>
          </a:p>
        </p:txBody>
      </p:sp>
      <p:sp>
        <p:nvSpPr>
          <p:cNvPr id="5" name="Rectangle 4"/>
          <p:cNvSpPr/>
          <p:nvPr/>
        </p:nvSpPr>
        <p:spPr>
          <a:xfrm>
            <a:off x="7260226" y="5571223"/>
            <a:ext cx="2400300" cy="19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38" dirty="0">
                <a:solidFill>
                  <a:schemeClr val="bg1"/>
                </a:solidFill>
              </a:rPr>
              <a:t>Photo credit: </a:t>
            </a:r>
            <a:r>
              <a:rPr lang="en-US" sz="638" dirty="0" smtClean="0">
                <a:solidFill>
                  <a:schemeClr val="bg1"/>
                </a:solidFill>
              </a:rPr>
              <a:t>Newlands Clinic</a:t>
            </a:r>
            <a:endParaRPr lang="en-US" sz="638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0794"/>
            <a:ext cx="12192000" cy="1227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598" y="4405457"/>
            <a:ext cx="6344653" cy="22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60226" y="5571223"/>
            <a:ext cx="2400300" cy="19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38" dirty="0">
                <a:solidFill>
                  <a:schemeClr val="bg1"/>
                </a:solidFill>
              </a:rPr>
              <a:t>Photo credit: </a:t>
            </a:r>
            <a:r>
              <a:rPr lang="en-US" sz="638" dirty="0" smtClean="0">
                <a:solidFill>
                  <a:schemeClr val="bg1"/>
                </a:solidFill>
              </a:rPr>
              <a:t>Newlands Clinic</a:t>
            </a:r>
            <a:endParaRPr lang="en-US" sz="638" dirty="0">
              <a:solidFill>
                <a:schemeClr val="bg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392612"/>
              </p:ext>
            </p:extLst>
          </p:nvPr>
        </p:nvGraphicFramePr>
        <p:xfrm>
          <a:off x="609600" y="1600200"/>
          <a:ext cx="10972800" cy="265176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115872368"/>
                    </a:ext>
                  </a:extLst>
                </a:gridCol>
                <a:gridCol w="7505700">
                  <a:extLst>
                    <a:ext uri="{9D8B030D-6E8A-4147-A177-3AD203B41FA5}">
                      <a16:colId xmlns:a16="http://schemas.microsoft.com/office/drawing/2014/main" val="8883148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000" b="1" noProof="0" dirty="0" smtClean="0"/>
                        <a:t>Study</a:t>
                      </a:r>
                      <a:r>
                        <a:rPr lang="en-US" sz="3000" b="1" baseline="0" noProof="0" dirty="0" smtClean="0"/>
                        <a:t> design </a:t>
                      </a:r>
                      <a:endParaRPr lang="en-US" sz="3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noProof="0" dirty="0" smtClean="0"/>
                        <a:t>Cohort</a:t>
                      </a:r>
                      <a:r>
                        <a:rPr lang="en-US" sz="3000" baseline="0" noProof="0" dirty="0" smtClean="0"/>
                        <a:t> study</a:t>
                      </a:r>
                      <a:endParaRPr lang="en-US" sz="3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noProof="0" dirty="0" smtClean="0"/>
                        <a:t>Eligibility </a:t>
                      </a:r>
                      <a:endParaRPr lang="en-US" sz="3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noProof="0" dirty="0" smtClean="0"/>
                        <a:t>Adolescents,</a:t>
                      </a:r>
                      <a:r>
                        <a:rPr lang="en-US" sz="3000" baseline="0" noProof="0" dirty="0" smtClean="0"/>
                        <a:t> 9-19 years, on ART </a:t>
                      </a:r>
                      <a:endParaRPr lang="en-US" sz="3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4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noProof="0" dirty="0" smtClean="0"/>
                        <a:t>Definitions </a:t>
                      </a:r>
                      <a:endParaRPr lang="en-US" sz="3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noProof="0" dirty="0" err="1" smtClean="0"/>
                        <a:t>Virologic</a:t>
                      </a:r>
                      <a:r>
                        <a:rPr lang="en-US" sz="3000" noProof="0" dirty="0" smtClean="0"/>
                        <a:t> failure</a:t>
                      </a:r>
                      <a:r>
                        <a:rPr lang="en-US" sz="3000" baseline="0" noProof="0" dirty="0" smtClean="0"/>
                        <a:t>: viral load &gt; 1,000 copies/mL </a:t>
                      </a:r>
                      <a:endParaRPr lang="en-US" sz="3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0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b="1" noProof="0" dirty="0" smtClean="0"/>
                        <a:t>Statistical analysis</a:t>
                      </a:r>
                      <a:endParaRPr lang="en-US" sz="3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000" noProof="0" dirty="0" smtClean="0"/>
                        <a:t>Descriptive</a:t>
                      </a:r>
                      <a:r>
                        <a:rPr lang="en-US" sz="3000" baseline="0" noProof="0" dirty="0" smtClean="0"/>
                        <a:t> statistics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000" baseline="0" noProof="0" dirty="0" smtClean="0"/>
                        <a:t>Logistic regression </a:t>
                      </a:r>
                      <a:endParaRPr lang="en-US" sz="3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67056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44" y="254883"/>
            <a:ext cx="1162756" cy="116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Characteristics of adolescents on ART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44913"/>
              </p:ext>
            </p:extLst>
          </p:nvPr>
        </p:nvGraphicFramePr>
        <p:xfrm>
          <a:off x="1169924" y="1479556"/>
          <a:ext cx="9852151" cy="39624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230876">
                  <a:extLst>
                    <a:ext uri="{9D8B030D-6E8A-4147-A177-3AD203B41FA5}">
                      <a16:colId xmlns:a16="http://schemas.microsoft.com/office/drawing/2014/main" val="115872368"/>
                    </a:ext>
                  </a:extLst>
                </a:gridCol>
                <a:gridCol w="2259106">
                  <a:extLst>
                    <a:ext uri="{9D8B030D-6E8A-4147-A177-3AD203B41FA5}">
                      <a16:colId xmlns:a16="http://schemas.microsoft.com/office/drawing/2014/main" val="888314842"/>
                    </a:ext>
                  </a:extLst>
                </a:gridCol>
                <a:gridCol w="2362169">
                  <a:extLst>
                    <a:ext uri="{9D8B030D-6E8A-4147-A177-3AD203B41FA5}">
                      <a16:colId xmlns:a16="http://schemas.microsoft.com/office/drawing/2014/main" val="2921176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  <a:p>
                      <a:pPr marL="0" algn="r" defTabSz="457200" rtl="0" eaLnBrk="1" fontAlgn="b" latinLnBrk="0" hangingPunct="1"/>
                      <a:r>
                        <a:rPr lang="en-US" sz="28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n=1,190</a:t>
                      </a:r>
                      <a:endParaRPr lang="en-US" sz="28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Zimbabwe</a:t>
                      </a:r>
                    </a:p>
                    <a:p>
                      <a:pPr algn="r"/>
                      <a:r>
                        <a:rPr lang="en-US" sz="2800" b="0" noProof="0" dirty="0" smtClean="0"/>
                        <a:t>n=849</a:t>
                      </a:r>
                      <a:endParaRPr lang="en-US" sz="2800" b="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Female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50%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51%</a:t>
                      </a:r>
                      <a:endParaRPr lang="en-US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4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Age</a:t>
                      </a:r>
                      <a:r>
                        <a:rPr lang="en-US" sz="2800" b="0" baseline="0" noProof="0" dirty="0" smtClean="0"/>
                        <a:t> at ART initiation, median (IQR)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3 (1-7)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7</a:t>
                      </a:r>
                      <a:r>
                        <a:rPr lang="en-US" sz="2800" baseline="0" noProof="0" dirty="0" smtClean="0"/>
                        <a:t> </a:t>
                      </a:r>
                      <a:r>
                        <a:rPr lang="en-US" sz="2800" noProof="0" dirty="0" smtClean="0"/>
                        <a:t>(4-10)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0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CD4</a:t>
                      </a:r>
                      <a:r>
                        <a:rPr lang="en-US" sz="2800" b="0" baseline="0" noProof="0" dirty="0" smtClean="0"/>
                        <a:t> at ART start in cells/µL, median (IQR)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506 (265-859)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324 (201-531)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59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Years on ART, median (IQR)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10  (8-12)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	8 (5-10)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997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Age</a:t>
                      </a:r>
                      <a:r>
                        <a:rPr lang="en-US" sz="2800" b="0" baseline="0" noProof="0" dirty="0" smtClean="0"/>
                        <a:t> at screening, median (IQR)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14 (11-16)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16</a:t>
                      </a:r>
                      <a:r>
                        <a:rPr lang="en-US" sz="2800" baseline="0" noProof="0" dirty="0" smtClean="0"/>
                        <a:t> </a:t>
                      </a:r>
                      <a:r>
                        <a:rPr lang="en-US" sz="2800" noProof="0" dirty="0" smtClean="0"/>
                        <a:t>(13-18)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560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1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300" dirty="0" smtClean="0"/>
              <a:t>Prevalence of positive screening for substance use disorder</a:t>
            </a:r>
            <a:endParaRPr lang="en-US" sz="33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2787584"/>
              </p:ext>
            </p:extLst>
          </p:nvPr>
        </p:nvGraphicFramePr>
        <p:xfrm>
          <a:off x="495300" y="1555756"/>
          <a:ext cx="11087100" cy="29260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43351">
                  <a:extLst>
                    <a:ext uri="{9D8B030D-6E8A-4147-A177-3AD203B41FA5}">
                      <a16:colId xmlns:a16="http://schemas.microsoft.com/office/drawing/2014/main" val="115872368"/>
                    </a:ext>
                  </a:extLst>
                </a:gridCol>
                <a:gridCol w="2095599">
                  <a:extLst>
                    <a:ext uri="{9D8B030D-6E8A-4147-A177-3AD203B41FA5}">
                      <a16:colId xmlns:a16="http://schemas.microsoft.com/office/drawing/2014/main" val="88831484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921176071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631239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South Africa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Zimbabwe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14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Received screening, n (%)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 886 (74.5%)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304 (38.8%)</a:t>
                      </a:r>
                      <a:endParaRPr lang="en-US" sz="2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1,238 (60.7%) </a:t>
                      </a:r>
                      <a:endParaRPr lang="en-US" sz="2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34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Reported</a:t>
                      </a:r>
                      <a:r>
                        <a:rPr lang="en-US" sz="2800" b="0" baseline="0" noProof="0" dirty="0" smtClean="0"/>
                        <a:t> alcohol or substance use, (%) n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38 (4.3%)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13 (4.3%)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51 (4.3%)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403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noProof="0" dirty="0" smtClean="0"/>
                        <a:t>Positive</a:t>
                      </a:r>
                      <a:r>
                        <a:rPr lang="en-US" sz="2800" b="0" baseline="0" noProof="0" dirty="0" smtClean="0"/>
                        <a:t> full screening </a:t>
                      </a:r>
                    </a:p>
                    <a:p>
                      <a:r>
                        <a:rPr lang="en-US" sz="2800" b="0" baseline="0" noProof="0" dirty="0" smtClean="0"/>
                        <a:t>(CAGE-AID ≥2), (%) n </a:t>
                      </a:r>
                      <a:endParaRPr lang="en-US" sz="2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noProof="0" dirty="0" smtClean="0"/>
                        <a:t>10 (1.1%)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4 (1.3%)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noProof="0" dirty="0" smtClean="0"/>
                        <a:t>14 (1.2%)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5591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29750" y="1563313"/>
            <a:ext cx="2124000" cy="2952000"/>
          </a:xfrm>
          <a:prstGeom prst="rect">
            <a:avLst/>
          </a:prstGeom>
          <a:noFill/>
          <a:ln w="57150">
            <a:solidFill>
              <a:srgbClr val="E8303B"/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86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0</TotalTime>
  <Words>716</Words>
  <Application>Microsoft Office PowerPoint</Application>
  <PresentationFormat>Widescreen</PresentationFormat>
  <Paragraphs>143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Raleway</vt:lpstr>
      <vt:lpstr>AIDS 2016_Template</vt:lpstr>
      <vt:lpstr>PowerPoint Presentation</vt:lpstr>
      <vt:lpstr>Screening for mental and substance use disorders among adolescents on ART in Southern Africa</vt:lpstr>
      <vt:lpstr>Background</vt:lpstr>
      <vt:lpstr>Objectives </vt:lpstr>
      <vt:lpstr>Implementation of routine screening for MSD in two large adolescent ART clinics</vt:lpstr>
      <vt:lpstr>Screening model</vt:lpstr>
      <vt:lpstr>Methods</vt:lpstr>
      <vt:lpstr>Characteristics of adolescents on ART</vt:lpstr>
      <vt:lpstr>Prevalence of positive screening for substance use disorder</vt:lpstr>
      <vt:lpstr>Comorbidity: mental disorders by substance use status</vt:lpstr>
      <vt:lpstr>Associations between substance use and virologic failure</vt:lpstr>
      <vt:lpstr>Adjusted hazards ratios comparing virologic failure between adults with and without substance use disorder</vt:lpstr>
      <vt:lpstr>Summary &amp; conclusion </vt:lpstr>
      <vt:lpstr>Acknowledgements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180</cp:revision>
  <cp:lastPrinted>2019-07-17T09:53:49Z</cp:lastPrinted>
  <dcterms:created xsi:type="dcterms:W3CDTF">2017-01-13T09:09:35Z</dcterms:created>
  <dcterms:modified xsi:type="dcterms:W3CDTF">2019-07-22T15:07:09Z</dcterms:modified>
</cp:coreProperties>
</file>